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nton" charset="1" panose="00000500000000000000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Alata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9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pn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3938" y="4002479"/>
            <a:ext cx="11277162" cy="112771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931365" y="-199598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749769" y="7408383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49738" y="7999921"/>
            <a:ext cx="8309562" cy="1641138"/>
          </a:xfrm>
          <a:custGeom>
            <a:avLst/>
            <a:gdLst/>
            <a:ahLst/>
            <a:cxnLst/>
            <a:rect r="r" b="b" t="t" l="l"/>
            <a:pathLst>
              <a:path h="1641138" w="8309562">
                <a:moveTo>
                  <a:pt x="0" y="0"/>
                </a:moveTo>
                <a:lnTo>
                  <a:pt x="8309562" y="0"/>
                </a:lnTo>
                <a:lnTo>
                  <a:pt x="8309562" y="1641139"/>
                </a:lnTo>
                <a:lnTo>
                  <a:pt x="0" y="1641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43208">
            <a:off x="8851940" y="2808763"/>
            <a:ext cx="9257949" cy="5878797"/>
          </a:xfrm>
          <a:custGeom>
            <a:avLst/>
            <a:gdLst/>
            <a:ahLst/>
            <a:cxnLst/>
            <a:rect r="r" b="b" t="t" l="l"/>
            <a:pathLst>
              <a:path h="5878797" w="9257949">
                <a:moveTo>
                  <a:pt x="0" y="0"/>
                </a:moveTo>
                <a:lnTo>
                  <a:pt x="9257948" y="0"/>
                </a:lnTo>
                <a:lnTo>
                  <a:pt x="9257948" y="5878797"/>
                </a:lnTo>
                <a:lnTo>
                  <a:pt x="0" y="5878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32519" y="338697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346675"/>
            <a:ext cx="7652802" cy="605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689"/>
              </a:lnSpc>
            </a:pPr>
            <a:r>
              <a:rPr lang="en-US" sz="15085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</a:t>
            </a:r>
            <a:r>
              <a:rPr lang="en-US" sz="15085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SALES REPORT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66437" y="8639392"/>
            <a:ext cx="176597" cy="17659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58882" y="8436959"/>
            <a:ext cx="7585118" cy="47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USING SQL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73737" y="3892260"/>
            <a:ext cx="10886137" cy="2838460"/>
          </a:xfrm>
          <a:custGeom>
            <a:avLst/>
            <a:gdLst/>
            <a:ahLst/>
            <a:cxnLst/>
            <a:rect r="r" b="b" t="t" l="l"/>
            <a:pathLst>
              <a:path h="2838460" w="10886137">
                <a:moveTo>
                  <a:pt x="0" y="0"/>
                </a:moveTo>
                <a:lnTo>
                  <a:pt x="10886138" y="0"/>
                </a:lnTo>
                <a:lnTo>
                  <a:pt x="10886138" y="2838460"/>
                </a:lnTo>
                <a:lnTo>
                  <a:pt x="0" y="2838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25236" y="3724270"/>
            <a:ext cx="2734064" cy="5375447"/>
          </a:xfrm>
          <a:custGeom>
            <a:avLst/>
            <a:gdLst/>
            <a:ahLst/>
            <a:cxnLst/>
            <a:rect r="r" b="b" t="t" l="l"/>
            <a:pathLst>
              <a:path h="5375447" w="2734064">
                <a:moveTo>
                  <a:pt x="0" y="0"/>
                </a:moveTo>
                <a:lnTo>
                  <a:pt x="2734064" y="0"/>
                </a:lnTo>
                <a:lnTo>
                  <a:pt x="2734064" y="5375447"/>
                </a:lnTo>
                <a:lnTo>
                  <a:pt x="0" y="5375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7211" y="1180160"/>
            <a:ext cx="2236149" cy="42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24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INTERMEDIATE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3737" y="2398534"/>
            <a:ext cx="15224633" cy="99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6"/>
              </a:lnSpc>
              <a:spcBef>
                <a:spcPct val="0"/>
              </a:spcBef>
            </a:pPr>
            <a:r>
              <a:rPr lang="en-US" sz="40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7. DETERMINE THE DISTRIBUTION OF ORDERS BY HOUR OF THE DAY.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73737" y="3892260"/>
            <a:ext cx="10251838" cy="4044118"/>
          </a:xfrm>
          <a:custGeom>
            <a:avLst/>
            <a:gdLst/>
            <a:ahLst/>
            <a:cxnLst/>
            <a:rect r="r" b="b" t="t" l="l"/>
            <a:pathLst>
              <a:path h="4044118" w="10251838">
                <a:moveTo>
                  <a:pt x="0" y="0"/>
                </a:moveTo>
                <a:lnTo>
                  <a:pt x="10251838" y="0"/>
                </a:lnTo>
                <a:lnTo>
                  <a:pt x="10251838" y="4044118"/>
                </a:lnTo>
                <a:lnTo>
                  <a:pt x="0" y="4044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73737" y="8111587"/>
            <a:ext cx="3850808" cy="1962574"/>
          </a:xfrm>
          <a:custGeom>
            <a:avLst/>
            <a:gdLst/>
            <a:ahLst/>
            <a:cxnLst/>
            <a:rect r="r" b="b" t="t" l="l"/>
            <a:pathLst>
              <a:path h="1962574" w="3850808">
                <a:moveTo>
                  <a:pt x="0" y="0"/>
                </a:moveTo>
                <a:lnTo>
                  <a:pt x="3850808" y="0"/>
                </a:lnTo>
                <a:lnTo>
                  <a:pt x="3850808" y="1962573"/>
                </a:lnTo>
                <a:lnTo>
                  <a:pt x="0" y="1962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7211" y="1180160"/>
            <a:ext cx="2236149" cy="42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24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INTERMEDIATE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3737" y="2398534"/>
            <a:ext cx="15224633" cy="99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6"/>
              </a:lnSpc>
              <a:spcBef>
                <a:spcPct val="0"/>
              </a:spcBef>
            </a:pPr>
            <a:r>
              <a:rPr lang="en-US" sz="40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8. JOIN THE RELEVANT TABLES TO FIND THE CATEGORY WISE DISTRIBUTION OF PIZZAS.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73737" y="3790198"/>
            <a:ext cx="9404017" cy="4334466"/>
          </a:xfrm>
          <a:custGeom>
            <a:avLst/>
            <a:gdLst/>
            <a:ahLst/>
            <a:cxnLst/>
            <a:rect r="r" b="b" t="t" l="l"/>
            <a:pathLst>
              <a:path h="4334466" w="9404017">
                <a:moveTo>
                  <a:pt x="0" y="0"/>
                </a:moveTo>
                <a:lnTo>
                  <a:pt x="9404018" y="0"/>
                </a:lnTo>
                <a:lnTo>
                  <a:pt x="9404018" y="4334466"/>
                </a:lnTo>
                <a:lnTo>
                  <a:pt x="0" y="4334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73737" y="8517902"/>
            <a:ext cx="3156639" cy="1031978"/>
          </a:xfrm>
          <a:custGeom>
            <a:avLst/>
            <a:gdLst/>
            <a:ahLst/>
            <a:cxnLst/>
            <a:rect r="r" b="b" t="t" l="l"/>
            <a:pathLst>
              <a:path h="1031978" w="3156639">
                <a:moveTo>
                  <a:pt x="0" y="0"/>
                </a:moveTo>
                <a:lnTo>
                  <a:pt x="3156639" y="0"/>
                </a:lnTo>
                <a:lnTo>
                  <a:pt x="3156639" y="1031978"/>
                </a:lnTo>
                <a:lnTo>
                  <a:pt x="0" y="10319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7211" y="1180160"/>
            <a:ext cx="2236149" cy="42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24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INTERMEDIATE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3737" y="2398534"/>
            <a:ext cx="15224633" cy="99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6"/>
              </a:lnSpc>
              <a:spcBef>
                <a:spcPct val="0"/>
              </a:spcBef>
            </a:pPr>
            <a:r>
              <a:rPr lang="en-US" sz="40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9. 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73737" y="3346669"/>
            <a:ext cx="9367602" cy="5349114"/>
          </a:xfrm>
          <a:custGeom>
            <a:avLst/>
            <a:gdLst/>
            <a:ahLst/>
            <a:cxnLst/>
            <a:rect r="r" b="b" t="t" l="l"/>
            <a:pathLst>
              <a:path h="5349114" w="9367602">
                <a:moveTo>
                  <a:pt x="0" y="0"/>
                </a:moveTo>
                <a:lnTo>
                  <a:pt x="9367602" y="0"/>
                </a:lnTo>
                <a:lnTo>
                  <a:pt x="9367602" y="5349113"/>
                </a:lnTo>
                <a:lnTo>
                  <a:pt x="0" y="5349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8857" y="7917042"/>
            <a:ext cx="5193562" cy="1653816"/>
          </a:xfrm>
          <a:custGeom>
            <a:avLst/>
            <a:gdLst/>
            <a:ahLst/>
            <a:cxnLst/>
            <a:rect r="r" b="b" t="t" l="l"/>
            <a:pathLst>
              <a:path h="1653816" w="5193562">
                <a:moveTo>
                  <a:pt x="0" y="0"/>
                </a:moveTo>
                <a:lnTo>
                  <a:pt x="5193562" y="0"/>
                </a:lnTo>
                <a:lnTo>
                  <a:pt x="5193562" y="1653816"/>
                </a:lnTo>
                <a:lnTo>
                  <a:pt x="0" y="1653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7211" y="1180160"/>
            <a:ext cx="2236149" cy="42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24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INTERMEDIATE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3737" y="2389009"/>
            <a:ext cx="16028133" cy="46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62"/>
              </a:lnSpc>
              <a:spcBef>
                <a:spcPct val="0"/>
              </a:spcBef>
            </a:pPr>
            <a:r>
              <a:rPr lang="en-US" sz="36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10. DETERMINE THE TOP 3 MOST ORDERED TYPES BASED ON REVENUE.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77848" y="3471152"/>
            <a:ext cx="9456909" cy="6099706"/>
          </a:xfrm>
          <a:custGeom>
            <a:avLst/>
            <a:gdLst/>
            <a:ahLst/>
            <a:cxnLst/>
            <a:rect r="r" b="b" t="t" l="l"/>
            <a:pathLst>
              <a:path h="6099706" w="9456909">
                <a:moveTo>
                  <a:pt x="0" y="0"/>
                </a:moveTo>
                <a:lnTo>
                  <a:pt x="9456909" y="0"/>
                </a:lnTo>
                <a:lnTo>
                  <a:pt x="9456909" y="6099706"/>
                </a:lnTo>
                <a:lnTo>
                  <a:pt x="0" y="6099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84812" y="7189245"/>
            <a:ext cx="3674488" cy="2381613"/>
          </a:xfrm>
          <a:custGeom>
            <a:avLst/>
            <a:gdLst/>
            <a:ahLst/>
            <a:cxnLst/>
            <a:rect r="r" b="b" t="t" l="l"/>
            <a:pathLst>
              <a:path h="2381613" w="3674488">
                <a:moveTo>
                  <a:pt x="0" y="0"/>
                </a:moveTo>
                <a:lnTo>
                  <a:pt x="3674488" y="0"/>
                </a:lnTo>
                <a:lnTo>
                  <a:pt x="3674488" y="2381613"/>
                </a:lnTo>
                <a:lnTo>
                  <a:pt x="0" y="2381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7211" y="1189685"/>
            <a:ext cx="2236149" cy="44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7"/>
              </a:lnSpc>
            </a:pPr>
            <a:r>
              <a:rPr lang="en-US" sz="344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ADVANCED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3737" y="2360434"/>
            <a:ext cx="16028133" cy="69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4"/>
              </a:lnSpc>
              <a:spcBef>
                <a:spcPct val="0"/>
              </a:spcBef>
            </a:pPr>
            <a:r>
              <a:rPr lang="en-US" sz="28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11. CALCULATE THE PERCENTAGE CONTRIBUTION OF EACH PIZZA TYPE CATEGORY TO TOTAL REVENUE.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66931" y="3166945"/>
            <a:ext cx="9525742" cy="6238484"/>
          </a:xfrm>
          <a:custGeom>
            <a:avLst/>
            <a:gdLst/>
            <a:ahLst/>
            <a:cxnLst/>
            <a:rect r="r" b="b" t="t" l="l"/>
            <a:pathLst>
              <a:path h="6238484" w="9525742">
                <a:moveTo>
                  <a:pt x="0" y="0"/>
                </a:moveTo>
                <a:lnTo>
                  <a:pt x="9525742" y="0"/>
                </a:lnTo>
                <a:lnTo>
                  <a:pt x="9525742" y="6238484"/>
                </a:lnTo>
                <a:lnTo>
                  <a:pt x="0" y="6238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59423" y="5143500"/>
            <a:ext cx="4123636" cy="4261929"/>
          </a:xfrm>
          <a:custGeom>
            <a:avLst/>
            <a:gdLst/>
            <a:ahLst/>
            <a:cxnLst/>
            <a:rect r="r" b="b" t="t" l="l"/>
            <a:pathLst>
              <a:path h="4261929" w="4123636">
                <a:moveTo>
                  <a:pt x="0" y="0"/>
                </a:moveTo>
                <a:lnTo>
                  <a:pt x="4123636" y="0"/>
                </a:lnTo>
                <a:lnTo>
                  <a:pt x="4123636" y="4261929"/>
                </a:lnTo>
                <a:lnTo>
                  <a:pt x="0" y="42619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7211" y="1189685"/>
            <a:ext cx="2236149" cy="44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7"/>
              </a:lnSpc>
            </a:pPr>
            <a:r>
              <a:rPr lang="en-US" sz="344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ADVANCED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3737" y="2389009"/>
            <a:ext cx="16028133" cy="46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62"/>
              </a:lnSpc>
              <a:spcBef>
                <a:spcPct val="0"/>
              </a:spcBef>
            </a:pPr>
            <a:r>
              <a:rPr lang="en-US" sz="36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12. ANALYZE THE CUMULATIVE REVENUE GENERATED OVER TIME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73737" y="3550885"/>
            <a:ext cx="9722700" cy="5659299"/>
          </a:xfrm>
          <a:custGeom>
            <a:avLst/>
            <a:gdLst/>
            <a:ahLst/>
            <a:cxnLst/>
            <a:rect r="r" b="b" t="t" l="l"/>
            <a:pathLst>
              <a:path h="5659299" w="9722700">
                <a:moveTo>
                  <a:pt x="0" y="0"/>
                </a:moveTo>
                <a:lnTo>
                  <a:pt x="9722700" y="0"/>
                </a:lnTo>
                <a:lnTo>
                  <a:pt x="9722700" y="5659299"/>
                </a:lnTo>
                <a:lnTo>
                  <a:pt x="0" y="56592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00546" y="6103359"/>
            <a:ext cx="4987330" cy="3839904"/>
          </a:xfrm>
          <a:custGeom>
            <a:avLst/>
            <a:gdLst/>
            <a:ahLst/>
            <a:cxnLst/>
            <a:rect r="r" b="b" t="t" l="l"/>
            <a:pathLst>
              <a:path h="3839904" w="4987330">
                <a:moveTo>
                  <a:pt x="0" y="0"/>
                </a:moveTo>
                <a:lnTo>
                  <a:pt x="4987330" y="0"/>
                </a:lnTo>
                <a:lnTo>
                  <a:pt x="4987330" y="3839904"/>
                </a:lnTo>
                <a:lnTo>
                  <a:pt x="0" y="3839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7211" y="1189685"/>
            <a:ext cx="2236149" cy="44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7"/>
              </a:lnSpc>
            </a:pPr>
            <a:r>
              <a:rPr lang="en-US" sz="344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ADVANCED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3737" y="2360434"/>
            <a:ext cx="15114263" cy="69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4"/>
              </a:lnSpc>
              <a:spcBef>
                <a:spcPct val="0"/>
              </a:spcBef>
            </a:pPr>
            <a:r>
              <a:rPr lang="en-US" sz="28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13. DETERMINE THE MOST ORDERED PIZZA TYPES IN DECREASING ORDER BASED ON REVENUE FOR EACH PIZZA CATEGORY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8748" y="-4559030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18061" y="925830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220652" y="5143500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63324" y="439974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691087">
            <a:off x="7067457" y="-2112137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626372" y="7714777"/>
            <a:ext cx="176597" cy="1765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84064" y="3678720"/>
            <a:ext cx="15506772" cy="374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84"/>
              </a:lnSpc>
            </a:pPr>
            <a:r>
              <a:rPr lang="en-US" sz="2915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18818" y="7512345"/>
            <a:ext cx="7585118" cy="47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PIZZA SALES REPORT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4064" y="7325871"/>
            <a:ext cx="6821859" cy="118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6"/>
              </a:lnSpc>
            </a:pPr>
            <a:r>
              <a:rPr lang="en-US" sz="91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FOR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74876" y="-5077801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45243" y="2319355"/>
            <a:ext cx="7277380" cy="6938945"/>
            <a:chOff x="0" y="0"/>
            <a:chExt cx="812800" cy="7750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91121" y="2492818"/>
            <a:ext cx="7004674" cy="6572970"/>
          </a:xfrm>
          <a:custGeom>
            <a:avLst/>
            <a:gdLst/>
            <a:ahLst/>
            <a:cxnLst/>
            <a:rect r="r" b="b" t="t" l="l"/>
            <a:pathLst>
              <a:path h="6572970" w="7004674">
                <a:moveTo>
                  <a:pt x="0" y="0"/>
                </a:moveTo>
                <a:lnTo>
                  <a:pt x="7004673" y="0"/>
                </a:lnTo>
                <a:lnTo>
                  <a:pt x="7004673" y="6572969"/>
                </a:lnTo>
                <a:lnTo>
                  <a:pt x="0" y="6572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5" r="0" b="-128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477770">
            <a:off x="5056692" y="748185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5898" y="5029200"/>
            <a:ext cx="7873402" cy="403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10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This project involves analyzing a Pizza Sales dataset using SQL to uncover meaningful business insights.</a:t>
            </a:r>
          </a:p>
          <a:p>
            <a:pPr algn="l">
              <a:lnSpc>
                <a:spcPts val="3571"/>
              </a:lnSpc>
            </a:pPr>
            <a:r>
              <a:rPr lang="en-US" sz="210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queries are organized into Basic, Intermediate, and Advanced levels, focusing on different aspects of data exploration and analysis.</a:t>
            </a:r>
          </a:p>
          <a:p>
            <a:pPr algn="l">
              <a:lnSpc>
                <a:spcPts val="3571"/>
              </a:lnSpc>
            </a:pPr>
            <a:r>
              <a:rPr lang="en-US" sz="210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Through this project, I enhanced my SQL skills and practiced applying them in a real-world business context, aiming to support data-driven decision-making.</a:t>
            </a:r>
          </a:p>
          <a:p>
            <a:pPr algn="l">
              <a:lnSpc>
                <a:spcPts val="357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764574" y="3240156"/>
            <a:ext cx="7252828" cy="112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8"/>
              </a:lnSpc>
              <a:spcBef>
                <a:spcPct val="0"/>
              </a:spcBef>
            </a:pPr>
            <a:r>
              <a:rPr lang="en-US" sz="8706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REPORT IS ABOUT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71884" y="-2655432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68005" y="2798212"/>
            <a:ext cx="6631855" cy="6323441"/>
            <a:chOff x="0" y="0"/>
            <a:chExt cx="812800" cy="7750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860177" y="2934859"/>
            <a:ext cx="6447512" cy="6050146"/>
          </a:xfrm>
          <a:custGeom>
            <a:avLst/>
            <a:gdLst/>
            <a:ahLst/>
            <a:cxnLst/>
            <a:rect r="r" b="b" t="t" l="l"/>
            <a:pathLst>
              <a:path h="6050146" w="6447512">
                <a:moveTo>
                  <a:pt x="0" y="0"/>
                </a:moveTo>
                <a:lnTo>
                  <a:pt x="6447511" y="0"/>
                </a:lnTo>
                <a:lnTo>
                  <a:pt x="6447511" y="6050146"/>
                </a:lnTo>
                <a:lnTo>
                  <a:pt x="0" y="6050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85" r="0" b="-128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477770">
            <a:off x="6325801" y="73472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5964" y="2658559"/>
            <a:ext cx="8505356" cy="6326447"/>
          </a:xfrm>
          <a:custGeom>
            <a:avLst/>
            <a:gdLst/>
            <a:ahLst/>
            <a:cxnLst/>
            <a:rect r="r" b="b" t="t" l="l"/>
            <a:pathLst>
              <a:path h="6326447" w="8505356">
                <a:moveTo>
                  <a:pt x="0" y="0"/>
                </a:moveTo>
                <a:lnTo>
                  <a:pt x="8505356" y="0"/>
                </a:lnTo>
                <a:lnTo>
                  <a:pt x="8505356" y="6326446"/>
                </a:lnTo>
                <a:lnTo>
                  <a:pt x="0" y="6326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33" t="-7803" r="-11576" b="-5559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54820" y="1014897"/>
            <a:ext cx="7367731" cy="98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19"/>
              </a:lnSpc>
              <a:spcBef>
                <a:spcPct val="0"/>
              </a:spcBef>
            </a:pPr>
            <a:r>
              <a:rPr lang="en-US" sz="752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SCHEMA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64776" y="5517189"/>
            <a:ext cx="3103542" cy="1560741"/>
          </a:xfrm>
          <a:custGeom>
            <a:avLst/>
            <a:gdLst/>
            <a:ahLst/>
            <a:cxnLst/>
            <a:rect r="r" b="b" t="t" l="l"/>
            <a:pathLst>
              <a:path h="1560741" w="3103542">
                <a:moveTo>
                  <a:pt x="0" y="0"/>
                </a:moveTo>
                <a:lnTo>
                  <a:pt x="3103542" y="0"/>
                </a:lnTo>
                <a:lnTo>
                  <a:pt x="3103542" y="1560740"/>
                </a:lnTo>
                <a:lnTo>
                  <a:pt x="0" y="1560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64776" y="3578684"/>
            <a:ext cx="10969370" cy="1490830"/>
          </a:xfrm>
          <a:custGeom>
            <a:avLst/>
            <a:gdLst/>
            <a:ahLst/>
            <a:cxnLst/>
            <a:rect r="r" b="b" t="t" l="l"/>
            <a:pathLst>
              <a:path h="1490830" w="10969370">
                <a:moveTo>
                  <a:pt x="0" y="0"/>
                </a:moveTo>
                <a:lnTo>
                  <a:pt x="10969370" y="0"/>
                </a:lnTo>
                <a:lnTo>
                  <a:pt x="10969370" y="1490830"/>
                </a:lnTo>
                <a:lnTo>
                  <a:pt x="0" y="1490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26483" y="1149433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BASICS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6263" y="2618358"/>
            <a:ext cx="15224633" cy="51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6"/>
              </a:lnSpc>
              <a:spcBef>
                <a:spcPct val="0"/>
              </a:spcBef>
            </a:pPr>
            <a:r>
              <a:rPr lang="en-US" sz="40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1. RETRIEVE THE TOTAL NUMBER OF ORDERS PLACED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26263" y="4168766"/>
            <a:ext cx="11301259" cy="1949467"/>
          </a:xfrm>
          <a:custGeom>
            <a:avLst/>
            <a:gdLst/>
            <a:ahLst/>
            <a:cxnLst/>
            <a:rect r="r" b="b" t="t" l="l"/>
            <a:pathLst>
              <a:path h="1949467" w="11301259">
                <a:moveTo>
                  <a:pt x="0" y="0"/>
                </a:moveTo>
                <a:lnTo>
                  <a:pt x="11301259" y="0"/>
                </a:lnTo>
                <a:lnTo>
                  <a:pt x="11301259" y="1949468"/>
                </a:lnTo>
                <a:lnTo>
                  <a:pt x="0" y="1949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73737" y="3396960"/>
            <a:ext cx="11353785" cy="4179411"/>
          </a:xfrm>
          <a:custGeom>
            <a:avLst/>
            <a:gdLst/>
            <a:ahLst/>
            <a:cxnLst/>
            <a:rect r="r" b="b" t="t" l="l"/>
            <a:pathLst>
              <a:path h="4179411" w="11353785">
                <a:moveTo>
                  <a:pt x="0" y="0"/>
                </a:moveTo>
                <a:lnTo>
                  <a:pt x="11353785" y="0"/>
                </a:lnTo>
                <a:lnTo>
                  <a:pt x="11353785" y="4179412"/>
                </a:lnTo>
                <a:lnTo>
                  <a:pt x="0" y="4179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73737" y="8117771"/>
            <a:ext cx="3522255" cy="1252357"/>
          </a:xfrm>
          <a:custGeom>
            <a:avLst/>
            <a:gdLst/>
            <a:ahLst/>
            <a:cxnLst/>
            <a:rect r="r" b="b" t="t" l="l"/>
            <a:pathLst>
              <a:path h="1252357" w="3522255">
                <a:moveTo>
                  <a:pt x="0" y="0"/>
                </a:moveTo>
                <a:lnTo>
                  <a:pt x="3522255" y="0"/>
                </a:lnTo>
                <a:lnTo>
                  <a:pt x="3522255" y="1252358"/>
                </a:lnTo>
                <a:lnTo>
                  <a:pt x="0" y="12523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26483" y="1149433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BASICS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73737" y="2398534"/>
            <a:ext cx="15224633" cy="99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6"/>
              </a:lnSpc>
            </a:pPr>
            <a:r>
              <a:rPr lang="en-US" sz="40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2. CALCULATE TOTAL REVENUE GENERATED FROM PIZZA SALE</a:t>
            </a:r>
          </a:p>
          <a:p>
            <a:pPr algn="l" marL="0" indent="0" lvl="0">
              <a:lnSpc>
                <a:spcPts val="38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68211" y="3182496"/>
            <a:ext cx="10962500" cy="4608339"/>
          </a:xfrm>
          <a:custGeom>
            <a:avLst/>
            <a:gdLst/>
            <a:ahLst/>
            <a:cxnLst/>
            <a:rect r="r" b="b" t="t" l="l"/>
            <a:pathLst>
              <a:path h="4608339" w="10962500">
                <a:moveTo>
                  <a:pt x="0" y="0"/>
                </a:moveTo>
                <a:lnTo>
                  <a:pt x="10962500" y="0"/>
                </a:lnTo>
                <a:lnTo>
                  <a:pt x="10962500" y="4608340"/>
                </a:lnTo>
                <a:lnTo>
                  <a:pt x="0" y="4608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26263" y="8088406"/>
            <a:ext cx="4543905" cy="1311087"/>
          </a:xfrm>
          <a:custGeom>
            <a:avLst/>
            <a:gdLst/>
            <a:ahLst/>
            <a:cxnLst/>
            <a:rect r="r" b="b" t="t" l="l"/>
            <a:pathLst>
              <a:path h="1311087" w="4543905">
                <a:moveTo>
                  <a:pt x="0" y="0"/>
                </a:moveTo>
                <a:lnTo>
                  <a:pt x="4543905" y="0"/>
                </a:lnTo>
                <a:lnTo>
                  <a:pt x="4543905" y="1311088"/>
                </a:lnTo>
                <a:lnTo>
                  <a:pt x="0" y="13110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26483" y="1149433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BASICS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3737" y="2398534"/>
            <a:ext cx="15224633" cy="99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6"/>
              </a:lnSpc>
            </a:pPr>
            <a:r>
              <a:rPr lang="en-US" sz="40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3. IDENTIFY THE HIGHEST PRICED PIZZA?</a:t>
            </a:r>
          </a:p>
          <a:p>
            <a:pPr algn="l" marL="0" indent="0" lvl="0">
              <a:lnSpc>
                <a:spcPts val="38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73375" y="3192939"/>
            <a:ext cx="8986644" cy="4189959"/>
          </a:xfrm>
          <a:custGeom>
            <a:avLst/>
            <a:gdLst/>
            <a:ahLst/>
            <a:cxnLst/>
            <a:rect r="r" b="b" t="t" l="l"/>
            <a:pathLst>
              <a:path h="4189959" w="8986644">
                <a:moveTo>
                  <a:pt x="0" y="0"/>
                </a:moveTo>
                <a:lnTo>
                  <a:pt x="8986644" y="0"/>
                </a:lnTo>
                <a:lnTo>
                  <a:pt x="8986644" y="4189959"/>
                </a:lnTo>
                <a:lnTo>
                  <a:pt x="0" y="4189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342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73375" y="7830573"/>
            <a:ext cx="3943853" cy="1444228"/>
          </a:xfrm>
          <a:custGeom>
            <a:avLst/>
            <a:gdLst/>
            <a:ahLst/>
            <a:cxnLst/>
            <a:rect r="r" b="b" t="t" l="l"/>
            <a:pathLst>
              <a:path h="1444228" w="3943853">
                <a:moveTo>
                  <a:pt x="0" y="0"/>
                </a:moveTo>
                <a:lnTo>
                  <a:pt x="3943853" y="0"/>
                </a:lnTo>
                <a:lnTo>
                  <a:pt x="3943853" y="1444228"/>
                </a:lnTo>
                <a:lnTo>
                  <a:pt x="0" y="14442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26483" y="1149433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BASICS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3737" y="2398534"/>
            <a:ext cx="15224633" cy="51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6"/>
              </a:lnSpc>
              <a:spcBef>
                <a:spcPct val="0"/>
              </a:spcBef>
            </a:pPr>
            <a:r>
              <a:rPr lang="en-US" sz="40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4. IDENTIFY THE MOST COMMON PIZZA SIZE ORDERD?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73737" y="3844635"/>
            <a:ext cx="8890035" cy="4806750"/>
          </a:xfrm>
          <a:custGeom>
            <a:avLst/>
            <a:gdLst/>
            <a:ahLst/>
            <a:cxnLst/>
            <a:rect r="r" b="b" t="t" l="l"/>
            <a:pathLst>
              <a:path h="4806750" w="8890035">
                <a:moveTo>
                  <a:pt x="0" y="0"/>
                </a:moveTo>
                <a:lnTo>
                  <a:pt x="8890035" y="0"/>
                </a:lnTo>
                <a:lnTo>
                  <a:pt x="8890035" y="4806750"/>
                </a:lnTo>
                <a:lnTo>
                  <a:pt x="0" y="4806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53385" y="7397299"/>
            <a:ext cx="5569033" cy="2158639"/>
          </a:xfrm>
          <a:custGeom>
            <a:avLst/>
            <a:gdLst/>
            <a:ahLst/>
            <a:cxnLst/>
            <a:rect r="r" b="b" t="t" l="l"/>
            <a:pathLst>
              <a:path h="2158639" w="5569033">
                <a:moveTo>
                  <a:pt x="0" y="0"/>
                </a:moveTo>
                <a:lnTo>
                  <a:pt x="5569034" y="0"/>
                </a:lnTo>
                <a:lnTo>
                  <a:pt x="5569034" y="2158639"/>
                </a:lnTo>
                <a:lnTo>
                  <a:pt x="0" y="2158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26483" y="1149433"/>
            <a:ext cx="1789180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BASICS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3737" y="2398534"/>
            <a:ext cx="15224633" cy="99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6"/>
              </a:lnSpc>
              <a:spcBef>
                <a:spcPct val="0"/>
              </a:spcBef>
            </a:pPr>
            <a:r>
              <a:rPr lang="en-US" sz="40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5. LIST THE TOP 5 MOST ORDERED TYPES ALONG WITH THEIR QUANTITIES?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1472">
            <a:off x="1177800" y="1033263"/>
            <a:ext cx="530310" cy="636836"/>
          </a:xfrm>
          <a:custGeom>
            <a:avLst/>
            <a:gdLst/>
            <a:ahLst/>
            <a:cxnLst/>
            <a:rect r="r" b="b" t="t" l="l"/>
            <a:pathLst>
              <a:path h="636836" w="530310">
                <a:moveTo>
                  <a:pt x="0" y="0"/>
                </a:moveTo>
                <a:lnTo>
                  <a:pt x="530310" y="0"/>
                </a:lnTo>
                <a:lnTo>
                  <a:pt x="53031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73737" y="3892260"/>
            <a:ext cx="9684466" cy="4575631"/>
          </a:xfrm>
          <a:custGeom>
            <a:avLst/>
            <a:gdLst/>
            <a:ahLst/>
            <a:cxnLst/>
            <a:rect r="r" b="b" t="t" l="l"/>
            <a:pathLst>
              <a:path h="4575631" w="9684466">
                <a:moveTo>
                  <a:pt x="0" y="0"/>
                </a:moveTo>
                <a:lnTo>
                  <a:pt x="9684466" y="0"/>
                </a:lnTo>
                <a:lnTo>
                  <a:pt x="9684466" y="4575632"/>
                </a:lnTo>
                <a:lnTo>
                  <a:pt x="0" y="45756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65625" y="7050175"/>
            <a:ext cx="4556793" cy="2437355"/>
          </a:xfrm>
          <a:custGeom>
            <a:avLst/>
            <a:gdLst/>
            <a:ahLst/>
            <a:cxnLst/>
            <a:rect r="r" b="b" t="t" l="l"/>
            <a:pathLst>
              <a:path h="2437355" w="4556793">
                <a:moveTo>
                  <a:pt x="0" y="0"/>
                </a:moveTo>
                <a:lnTo>
                  <a:pt x="4556794" y="0"/>
                </a:lnTo>
                <a:lnTo>
                  <a:pt x="4556794" y="2437354"/>
                </a:lnTo>
                <a:lnTo>
                  <a:pt x="0" y="2437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7211" y="1180160"/>
            <a:ext cx="2236149" cy="42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324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INTERMEDIATE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3737" y="2398534"/>
            <a:ext cx="15224633" cy="99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6"/>
              </a:lnSpc>
              <a:spcBef>
                <a:spcPct val="0"/>
              </a:spcBef>
            </a:pPr>
            <a:r>
              <a:rPr lang="en-US" sz="4006">
                <a:solidFill>
                  <a:srgbClr val="D7E9F6"/>
                </a:solidFill>
                <a:latin typeface="Alata"/>
                <a:ea typeface="Alata"/>
                <a:cs typeface="Alata"/>
                <a:sym typeface="Alata"/>
              </a:rPr>
              <a:t>6. JOIN THE NECESSARY TABLES TO FIND THE TOTAL QUANTITY OF EACH PIZZA ORDERED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DAGoXlw3V2Q</dc:identifier>
  <dcterms:modified xsi:type="dcterms:W3CDTF">2011-08-01T06:04:30Z</dcterms:modified>
  <cp:revision>1</cp:revision>
  <dc:title>Brown Yellow Modern Bold Pizza Restaurant Presentation</dc:title>
</cp:coreProperties>
</file>